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86" r:id="rId2"/>
    <p:sldId id="256" r:id="rId3"/>
    <p:sldId id="257" r:id="rId4"/>
    <p:sldId id="258" r:id="rId5"/>
    <p:sldId id="259" r:id="rId6"/>
    <p:sldId id="260" r:id="rId7"/>
    <p:sldId id="261" r:id="rId8"/>
    <p:sldId id="262" r:id="rId9"/>
    <p:sldId id="263" r:id="rId10"/>
    <p:sldId id="264" r:id="rId11"/>
    <p:sldId id="265" r:id="rId12"/>
    <p:sldId id="266" r:id="rId13"/>
    <p:sldId id="287" r:id="rId14"/>
    <p:sldId id="267" r:id="rId15"/>
    <p:sldId id="268" r:id="rId16"/>
  </p:sldIdLst>
  <p:sldSz cx="9144000" cy="6858000" type="screen4x3"/>
  <p:notesSz cx="6735763" cy="9869488"/>
  <p:custDataLst>
    <p:tags r:id="rId19"/>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4" autoAdjust="0"/>
    <p:restoredTop sz="86369" autoAdjust="0"/>
  </p:normalViewPr>
  <p:slideViewPr>
    <p:cSldViewPr>
      <p:cViewPr>
        <p:scale>
          <a:sx n="84" d="100"/>
          <a:sy n="84" d="100"/>
        </p:scale>
        <p:origin x="-1368" y="-4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5373" y="0"/>
            <a:ext cx="2918831" cy="493474"/>
          </a:xfrm>
          <a:prstGeom prst="rect">
            <a:avLst/>
          </a:prstGeom>
        </p:spPr>
        <p:txBody>
          <a:bodyPr vert="horz" lIns="91440" tIns="45720" rIns="91440" bIns="45720" rtlCol="0"/>
          <a:lstStyle>
            <a:lvl1pPr algn="r">
              <a:defRPr sz="1200"/>
            </a:lvl1pPr>
          </a:lstStyle>
          <a:p>
            <a:fld id="{C34BD2CF-FFB0-48A7-9B79-00E61CF932AD}" type="datetimeFigureOut">
              <a:rPr lang="fr-FR" smtClean="0"/>
              <a:pPr/>
              <a:t>20/02/2012</a:t>
            </a:fld>
            <a:endParaRPr lang="fr-FR"/>
          </a:p>
        </p:txBody>
      </p:sp>
      <p:sp>
        <p:nvSpPr>
          <p:cNvPr id="4" name="Espace réservé du pied de page 3"/>
          <p:cNvSpPr>
            <a:spLocks noGrp="1"/>
          </p:cNvSpPr>
          <p:nvPr>
            <p:ph type="ftr" sz="quarter" idx="2"/>
          </p:nvPr>
        </p:nvSpPr>
        <p:spPr>
          <a:xfrm>
            <a:off x="0" y="9374301"/>
            <a:ext cx="2918831" cy="49347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5373" y="9374301"/>
            <a:ext cx="2918831" cy="493474"/>
          </a:xfrm>
          <a:prstGeom prst="rect">
            <a:avLst/>
          </a:prstGeom>
        </p:spPr>
        <p:txBody>
          <a:bodyPr vert="horz" lIns="91440" tIns="45720" rIns="91440" bIns="45720" rtlCol="0" anchor="b"/>
          <a:lstStyle>
            <a:lvl1pPr algn="r">
              <a:defRPr sz="1200"/>
            </a:lvl1pPr>
          </a:lstStyle>
          <a:p>
            <a:fld id="{C15A395D-D6CE-4CED-A61D-66529665E734}"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787BB4B8-A206-4F11-B216-666DAE3B4E12}" type="datetimeFigureOut">
              <a:rPr lang="fr-FR" smtClean="0"/>
              <a:pPr/>
              <a:t>20/02/2012</a:t>
            </a:fld>
            <a:endParaRPr lang="fr-FR"/>
          </a:p>
        </p:txBody>
      </p:sp>
      <p:sp>
        <p:nvSpPr>
          <p:cNvPr id="4" name="Espace réservé de l'image des diapositives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688007"/>
            <a:ext cx="5388610" cy="444127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956E3C30-DD50-4C6C-8FF0-2C6F9F0FF76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15</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6EC190F-0890-4808-A31B-8BDE938E178E}" type="datetimeFigureOut">
              <a:rPr lang="fr-FR" smtClean="0"/>
              <a:pPr/>
              <a:t>20/02/2012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80A437-FB09-4852-81EA-DEFB1BC35D2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EC190F-0890-4808-A31B-8BDE938E178E}" type="datetimeFigureOut">
              <a:rPr lang="fr-FR" smtClean="0"/>
              <a:pPr/>
              <a:t>20/02/2012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80A437-FB09-4852-81EA-DEFB1BC35D2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EC190F-0890-4808-A31B-8BDE938E178E}" type="datetimeFigureOut">
              <a:rPr lang="fr-FR" smtClean="0"/>
              <a:pPr/>
              <a:t>20/02/2012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80A437-FB09-4852-81EA-DEFB1BC35D2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EC190F-0890-4808-A31B-8BDE938E178E}" type="datetimeFigureOut">
              <a:rPr lang="fr-FR" smtClean="0"/>
              <a:pPr/>
              <a:t>20/02/2012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80A437-FB09-4852-81EA-DEFB1BC35D2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6EC190F-0890-4808-A31B-8BDE938E178E}" type="datetimeFigureOut">
              <a:rPr lang="fr-FR" smtClean="0"/>
              <a:pPr/>
              <a:t>20/02/2012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80A437-FB09-4852-81EA-DEFB1BC35D2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6EC190F-0890-4808-A31B-8BDE938E178E}" type="datetimeFigureOut">
              <a:rPr lang="fr-FR" smtClean="0"/>
              <a:pPr/>
              <a:t>20/02/2012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80A437-FB09-4852-81EA-DEFB1BC35D2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6EC190F-0890-4808-A31B-8BDE938E178E}" type="datetimeFigureOut">
              <a:rPr lang="fr-FR" smtClean="0"/>
              <a:pPr/>
              <a:t>20/02/2012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480A437-FB09-4852-81EA-DEFB1BC35D2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6EC190F-0890-4808-A31B-8BDE938E178E}" type="datetimeFigureOut">
              <a:rPr lang="fr-FR" smtClean="0"/>
              <a:pPr/>
              <a:t>20/02/2012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480A437-FB09-4852-81EA-DEFB1BC35D2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6EC190F-0890-4808-A31B-8BDE938E178E}" type="datetimeFigureOut">
              <a:rPr lang="fr-FR" smtClean="0"/>
              <a:pPr/>
              <a:t>20/02/2012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480A437-FB09-4852-81EA-DEFB1BC35D2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6EC190F-0890-4808-A31B-8BDE938E178E}" type="datetimeFigureOut">
              <a:rPr lang="fr-FR" smtClean="0"/>
              <a:pPr/>
              <a:t>20/02/2012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80A437-FB09-4852-81EA-DEFB1BC35D2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6EC190F-0890-4808-A31B-8BDE938E178E}" type="datetimeFigureOut">
              <a:rPr lang="fr-FR" smtClean="0"/>
              <a:pPr/>
              <a:t>20/02/2012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80A437-FB09-4852-81EA-DEFB1BC35D2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C190F-0890-4808-A31B-8BDE938E178E}" type="datetimeFigureOut">
              <a:rPr lang="fr-FR" smtClean="0"/>
              <a:pPr/>
              <a:t>20/02/2012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80A437-FB09-4852-81EA-DEFB1BC35D2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FSP_Seminaire_Saint-louis.jpg"/>
          <p:cNvPicPr>
            <a:picLocks noGrp="1" noChangeAspect="1"/>
          </p:cNvPicPr>
          <p:nvPr isPhoto="1"/>
        </p:nvPicPr>
        <p:blipFill>
          <a:blip r:embed="rId3" cstate="print">
            <a:lum/>
          </a:blip>
          <a:stretch>
            <a:fillRect/>
          </a:stretch>
        </p:blipFill>
        <p:spPr>
          <a:xfrm>
            <a:off x="0" y="196850"/>
            <a:ext cx="9144000" cy="646430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95536" y="-1467544"/>
            <a:ext cx="8229600" cy="1143000"/>
          </a:xfrm>
        </p:spPr>
        <p:txBody>
          <a:bodyPr>
            <a:normAutofit fontScale="90000"/>
          </a:bodyPr>
          <a:lstStyle/>
          <a:p>
            <a:r>
              <a:rPr lang="fr-FR" dirty="0" smtClean="0"/>
              <a:t>Les propositions des</a:t>
            </a:r>
            <a:r>
              <a:rPr lang="fr-FR" baseline="0" dirty="0" smtClean="0"/>
              <a:t> programmes (1)</a:t>
            </a:r>
            <a:endParaRPr lang="fr-FR" dirty="0"/>
          </a:p>
        </p:txBody>
      </p:sp>
      <p:sp>
        <p:nvSpPr>
          <p:cNvPr id="3" name="Espace réservé du contenu 2"/>
          <p:cNvSpPr>
            <a:spLocks noGrp="1"/>
          </p:cNvSpPr>
          <p:nvPr>
            <p:ph idx="1"/>
          </p:nvPr>
        </p:nvSpPr>
        <p:spPr>
          <a:xfrm>
            <a:off x="457200" y="500042"/>
            <a:ext cx="8229600" cy="5626121"/>
          </a:xfrm>
        </p:spPr>
        <p:txBody>
          <a:bodyPr>
            <a:normAutofit/>
          </a:bodyPr>
          <a:lstStyle/>
          <a:p>
            <a:pPr algn="just">
              <a:buNone/>
            </a:pPr>
            <a:r>
              <a:rPr lang="fr-FR" sz="2400" dirty="0"/>
              <a:t>Ces propos sont certes modestes mais ils reprennent presque entièrement les «méta - idéologies» ou idéologies « communes » justifiant la pratique de la planification familiale et véhiculées par les programmes, à savoir: </a:t>
            </a:r>
            <a:r>
              <a:rPr lang="fr-FR" sz="2400" u="sng" dirty="0"/>
              <a:t>«la santé de la mère et de l’enfant»</a:t>
            </a:r>
            <a:r>
              <a:rPr lang="fr-FR" sz="2400" dirty="0"/>
              <a:t>, </a:t>
            </a:r>
            <a:r>
              <a:rPr lang="fr-FR" sz="2400" u="sng" dirty="0"/>
              <a:t>«le bien être de la famille et de la nation»</a:t>
            </a:r>
            <a:r>
              <a:rPr lang="fr-FR" sz="2400" dirty="0"/>
              <a:t>. Il s’agit en gros de l’argument sanitaire et de l’argument économique. Des préoccupations liées aux droits de l’homme et à l’équité du genre viennent souvent s’ajouter aux deux </a:t>
            </a:r>
            <a:r>
              <a:rPr lang="fr-FR" sz="2400" dirty="0" smtClean="0"/>
              <a:t>précédents.</a:t>
            </a:r>
            <a:endParaRPr lang="fr-F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2.  Les contextes socio – normatifs de la fécondité</a:t>
            </a:r>
            <a:endParaRPr lang="fr-FR" b="1" dirty="0"/>
          </a:p>
        </p:txBody>
      </p:sp>
      <p:sp>
        <p:nvSpPr>
          <p:cNvPr id="3" name="Espace réservé du contenu 2"/>
          <p:cNvSpPr>
            <a:spLocks noGrp="1"/>
          </p:cNvSpPr>
          <p:nvPr>
            <p:ph idx="1"/>
          </p:nvPr>
        </p:nvSpPr>
        <p:spPr/>
        <p:txBody>
          <a:bodyPr/>
          <a:lstStyle/>
          <a:p>
            <a:pPr algn="just">
              <a:buNone/>
            </a:pPr>
            <a:r>
              <a:rPr lang="fr-FR" b="1" dirty="0"/>
              <a:t>«</a:t>
            </a:r>
            <a:r>
              <a:rPr lang="fr-FR" b="1" i="1" dirty="0"/>
              <a:t>Le riche n’est pas celui qui possède l’argent, mais plutôt celui qui possède les hommes»</a:t>
            </a:r>
            <a:endParaRPr lang="fr-FR" dirty="0"/>
          </a:p>
          <a:p>
            <a:pPr algn="ctr">
              <a:buNone/>
            </a:pPr>
            <a:r>
              <a:rPr lang="fr-FR" dirty="0"/>
              <a:t>(Sagesse bambara</a:t>
            </a:r>
            <a:r>
              <a:rPr lang="fr-FR" b="1" dirty="0"/>
              <a:t>)</a:t>
            </a:r>
            <a:endParaRPr lang="fr-FR" dirty="0"/>
          </a:p>
          <a:p>
            <a:pPr>
              <a:buNone/>
            </a:pP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51520" y="-1251520"/>
            <a:ext cx="8229600" cy="1143000"/>
          </a:xfrm>
        </p:spPr>
        <p:txBody>
          <a:bodyPr>
            <a:normAutofit fontScale="90000"/>
          </a:bodyPr>
          <a:lstStyle/>
          <a:p>
            <a:r>
              <a:rPr lang="fr-FR" dirty="0" smtClean="0"/>
              <a:t>Les contextes</a:t>
            </a:r>
            <a:r>
              <a:rPr lang="fr-FR" baseline="0" dirty="0" smtClean="0"/>
              <a:t> socio-normatifs de la fécondité</a:t>
            </a:r>
            <a:endParaRPr lang="fr-FR" dirty="0"/>
          </a:p>
        </p:txBody>
      </p:sp>
      <p:sp>
        <p:nvSpPr>
          <p:cNvPr id="3" name="Espace réservé du contenu 2"/>
          <p:cNvSpPr>
            <a:spLocks noGrp="1"/>
          </p:cNvSpPr>
          <p:nvPr>
            <p:ph idx="1"/>
          </p:nvPr>
        </p:nvSpPr>
        <p:spPr>
          <a:xfrm>
            <a:off x="457200" y="500042"/>
            <a:ext cx="8229600" cy="5626121"/>
          </a:xfrm>
        </p:spPr>
        <p:txBody>
          <a:bodyPr>
            <a:normAutofit/>
          </a:bodyPr>
          <a:lstStyle/>
          <a:p>
            <a:pPr algn="just">
              <a:buNone/>
            </a:pPr>
            <a:r>
              <a:rPr lang="fr-FR" sz="2400" dirty="0" smtClean="0"/>
              <a:t>Nous avons choisi de rendre compte du contexte normatif de la fécondité à travers quelques termes centraux choisis dans la langue bambara qui est la langue majoritairement parlée au Mali :</a:t>
            </a:r>
          </a:p>
          <a:p>
            <a:pPr algn="just">
              <a:buNone/>
            </a:pPr>
            <a:r>
              <a:rPr lang="fr-FR" sz="2400" b="1" dirty="0" smtClean="0"/>
              <a:t>« Si »</a:t>
            </a:r>
            <a:r>
              <a:rPr lang="fr-FR" sz="2400" dirty="0" smtClean="0"/>
              <a:t> ( la descendance):</a:t>
            </a:r>
          </a:p>
          <a:p>
            <a:pPr algn="just">
              <a:buFont typeface="Wingdings" pitchFamily="2" charset="2"/>
              <a:buChar char="ü"/>
            </a:pPr>
            <a:r>
              <a:rPr lang="fr-FR" sz="2400" dirty="0" smtClean="0"/>
              <a:t>Dans le domaine de la botanique, le terme «</a:t>
            </a:r>
            <a:r>
              <a:rPr lang="fr-FR" sz="2400" i="1" dirty="0" smtClean="0"/>
              <a:t>si</a:t>
            </a:r>
            <a:r>
              <a:rPr lang="fr-FR" sz="2400" dirty="0" smtClean="0"/>
              <a:t>» signifie semence. Le même terme est employé pour désigner la descendance d’une personne </a:t>
            </a:r>
            <a:r>
              <a:rPr lang="fr-FR" sz="2400" i="1" dirty="0" smtClean="0"/>
              <a:t>(</a:t>
            </a:r>
            <a:r>
              <a:rPr lang="fr-FR" sz="2400" i="1" dirty="0" err="1" smtClean="0"/>
              <a:t>môgô</a:t>
            </a:r>
            <a:r>
              <a:rPr lang="fr-FR" sz="2400" i="1" dirty="0" smtClean="0"/>
              <a:t> si)</a:t>
            </a:r>
            <a:r>
              <a:rPr lang="fr-FR" sz="2400" dirty="0" smtClean="0"/>
              <a:t>. Avoir une descendance après sa mort, c’est donc une façon d’être «ensemencé».</a:t>
            </a:r>
            <a:r>
              <a:rPr lang="fr-FR" sz="2400" b="1" dirty="0" smtClean="0"/>
              <a:t> </a:t>
            </a:r>
            <a:r>
              <a:rPr lang="fr-FR" sz="2400" dirty="0" smtClean="0"/>
              <a:t>La descendance offre la possibilité d’être ancêtre et d’accéder à une vie post-mortem.</a:t>
            </a:r>
          </a:p>
          <a:p>
            <a:pPr algn="just">
              <a:buFont typeface="Wingdings" pitchFamily="2" charset="2"/>
              <a:buChar char="ü"/>
            </a:pPr>
            <a:r>
              <a:rPr lang="fr-FR" sz="2400" dirty="0" smtClean="0"/>
              <a:t>L’absence de descendance ou son déficit apparait comme une déviance</a:t>
            </a:r>
            <a:endParaRPr lang="fr-FR"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0" y="-1467544"/>
            <a:ext cx="8229600" cy="1143000"/>
          </a:xfrm>
        </p:spPr>
        <p:txBody>
          <a:bodyPr>
            <a:normAutofit fontScale="90000"/>
          </a:bodyPr>
          <a:lstStyle/>
          <a:p>
            <a:r>
              <a:rPr lang="fr-FR" dirty="0" smtClean="0"/>
              <a:t>Les contextes socio-normatifs de la fécondité (2)</a:t>
            </a:r>
            <a:endParaRPr lang="fr-FR" dirty="0"/>
          </a:p>
        </p:txBody>
      </p:sp>
      <p:sp>
        <p:nvSpPr>
          <p:cNvPr id="3" name="Espace réservé du contenu 2"/>
          <p:cNvSpPr>
            <a:spLocks noGrp="1"/>
          </p:cNvSpPr>
          <p:nvPr>
            <p:ph idx="1"/>
          </p:nvPr>
        </p:nvSpPr>
        <p:spPr>
          <a:xfrm>
            <a:off x="457200" y="642918"/>
            <a:ext cx="8229600" cy="5483245"/>
          </a:xfrm>
        </p:spPr>
        <p:txBody>
          <a:bodyPr>
            <a:normAutofit/>
          </a:bodyPr>
          <a:lstStyle/>
          <a:p>
            <a:pPr algn="just">
              <a:buNone/>
            </a:pPr>
            <a:r>
              <a:rPr lang="fr-FR" sz="2400" dirty="0" smtClean="0"/>
              <a:t>Il est important de souligner que dans leur grande majorité, les femmes qui évoquent le nombre de leurs enfants en mettant en avant le nombre de naissances plutôt que le nombre d’enfants ( les deux ne correspondent pas souvent) sont analphabètes ou peu scolarisées. Pour ces femmes, le nombre de naissances prime sur le nombre d’enfants. Dire </a:t>
            </a:r>
            <a:r>
              <a:rPr lang="fr-FR" sz="2400" i="1" dirty="0" smtClean="0"/>
              <a:t>«j’ai fait tel nombre d’accouchements»</a:t>
            </a:r>
            <a:r>
              <a:rPr lang="fr-FR" sz="2400" dirty="0" smtClean="0"/>
              <a:t> au lieu de </a:t>
            </a:r>
            <a:r>
              <a:rPr lang="fr-FR" sz="2400" i="1" dirty="0" smtClean="0"/>
              <a:t>«j’ai tel nombre d’enfants»</a:t>
            </a:r>
            <a:r>
              <a:rPr lang="fr-FR" sz="2400" dirty="0" smtClean="0"/>
              <a:t>, c’est une façon de prendre en compte même les enfants morts qui, malgré leur absence, continuent à compter parmi les enfants. La première expression («</a:t>
            </a:r>
            <a:r>
              <a:rPr lang="fr-FR" sz="2400" i="1" dirty="0" smtClean="0"/>
              <a:t>j’ai fait tel nombre d’accouchements»</a:t>
            </a:r>
            <a:r>
              <a:rPr lang="fr-FR" sz="2400" dirty="0" smtClean="0"/>
              <a:t>) semble être plus valorisant pour la femme que la deuxième («</a:t>
            </a:r>
            <a:r>
              <a:rPr lang="fr-FR" sz="2400" i="1" dirty="0" smtClean="0"/>
              <a:t>j’ai tel nombre d’enfants»</a:t>
            </a:r>
            <a:r>
              <a:rPr lang="fr-FR" sz="2400" dirty="0" smtClean="0"/>
              <a:t>).</a:t>
            </a:r>
            <a:endParaRPr lang="fr-FR"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23528" y="-1143000"/>
            <a:ext cx="8229600" cy="1143000"/>
          </a:xfrm>
        </p:spPr>
        <p:txBody>
          <a:bodyPr>
            <a:normAutofit fontScale="90000"/>
          </a:bodyPr>
          <a:lstStyle/>
          <a:p>
            <a:r>
              <a:rPr lang="fr-FR" dirty="0" smtClean="0"/>
              <a:t>Les contextes socio-normatifs de la fécondité (1)</a:t>
            </a:r>
            <a:endParaRPr lang="fr-FR" dirty="0"/>
          </a:p>
        </p:txBody>
      </p:sp>
      <p:sp>
        <p:nvSpPr>
          <p:cNvPr id="3" name="Espace réservé du contenu 2"/>
          <p:cNvSpPr>
            <a:spLocks noGrp="1"/>
          </p:cNvSpPr>
          <p:nvPr>
            <p:ph idx="1"/>
          </p:nvPr>
        </p:nvSpPr>
        <p:spPr>
          <a:xfrm>
            <a:off x="457200" y="285728"/>
            <a:ext cx="8229600" cy="5840435"/>
          </a:xfrm>
        </p:spPr>
        <p:txBody>
          <a:bodyPr>
            <a:normAutofit/>
          </a:bodyPr>
          <a:lstStyle/>
          <a:p>
            <a:pPr algn="just">
              <a:buFont typeface="Wingdings" pitchFamily="2" charset="2"/>
              <a:buChar char="ü"/>
            </a:pPr>
            <a:r>
              <a:rPr lang="fr-FR" sz="2400" dirty="0" smtClean="0"/>
              <a:t>Si le statut procuré par la possession d’une descendance permet de distinguer deux formes de présence au monde, il permet aussi de dissocier deux façons de mourir: mourir en ayant une descendance (</a:t>
            </a:r>
            <a:r>
              <a:rPr lang="fr-FR" sz="2400" i="1" dirty="0" err="1" smtClean="0"/>
              <a:t>faatu</a:t>
            </a:r>
            <a:r>
              <a:rPr lang="fr-FR" sz="2400" i="1" dirty="0" smtClean="0"/>
              <a:t> = mort valorisée</a:t>
            </a:r>
            <a:r>
              <a:rPr lang="fr-FR" sz="2400" dirty="0" smtClean="0"/>
              <a:t>) et mourir sans avoir engendré (</a:t>
            </a:r>
            <a:r>
              <a:rPr lang="fr-FR" sz="2400" i="1" dirty="0" smtClean="0"/>
              <a:t>ban</a:t>
            </a:r>
            <a:r>
              <a:rPr lang="fr-FR" sz="2400" dirty="0" smtClean="0"/>
              <a:t>) et deux définitions de la femme : la femme qui engendre (</a:t>
            </a:r>
            <a:r>
              <a:rPr lang="fr-FR" sz="2400" i="1" dirty="0" err="1" smtClean="0"/>
              <a:t>denwolomuso</a:t>
            </a:r>
            <a:r>
              <a:rPr lang="fr-FR" sz="2400" dirty="0" smtClean="0"/>
              <a:t>) associée à la « vraie femme », à la femme « complète » et la femme qui n’engendre pas (</a:t>
            </a:r>
            <a:r>
              <a:rPr lang="fr-FR" sz="2400" i="1" dirty="0" err="1" smtClean="0"/>
              <a:t>denwolobali</a:t>
            </a:r>
            <a:r>
              <a:rPr lang="fr-FR" sz="2400" dirty="0" smtClean="0"/>
              <a:t> ou </a:t>
            </a:r>
            <a:r>
              <a:rPr lang="fr-FR" sz="2400" i="1" dirty="0" err="1" smtClean="0"/>
              <a:t>borogè</a:t>
            </a:r>
            <a:r>
              <a:rPr lang="fr-FR" sz="2400" i="1" dirty="0" smtClean="0"/>
              <a:t>)</a:t>
            </a:r>
            <a:r>
              <a:rPr lang="fr-FR" sz="2400" dirty="0" smtClean="0"/>
              <a:t> considérée comme une femme « incomplète », une « menace » pour la vie.</a:t>
            </a:r>
          </a:p>
          <a:p>
            <a:pPr algn="just">
              <a:buNone/>
            </a:pPr>
            <a:endParaRPr lang="fr-FR" sz="2400" dirty="0" smtClean="0"/>
          </a:p>
          <a:p>
            <a:pPr algn="just">
              <a:buNone/>
            </a:pPr>
            <a:r>
              <a:rPr lang="fr-FR" sz="2400" b="1" i="1" dirty="0" err="1" smtClean="0"/>
              <a:t>konoya</a:t>
            </a:r>
            <a:r>
              <a:rPr lang="fr-FR" sz="2400" b="1" i="1" dirty="0" smtClean="0"/>
              <a:t> </a:t>
            </a:r>
            <a:r>
              <a:rPr lang="fr-FR" sz="2400" b="1" i="1" dirty="0" err="1" smtClean="0"/>
              <a:t>hakè</a:t>
            </a:r>
            <a:r>
              <a:rPr lang="fr-FR" sz="2400" b="1" i="1" dirty="0" smtClean="0"/>
              <a:t>: </a:t>
            </a:r>
            <a:r>
              <a:rPr lang="fr-FR" sz="2400" b="1" dirty="0" smtClean="0"/>
              <a:t>«le nombre de naissances»</a:t>
            </a:r>
          </a:p>
          <a:p>
            <a:pPr algn="just">
              <a:buNone/>
            </a:pPr>
            <a:r>
              <a:rPr lang="fr-FR" sz="1600" i="1" dirty="0" smtClean="0"/>
              <a:t>« Moi j’ai fait 5 grossesses depuis que je me suis mariée jusqu’à maintenant. Il y a deux enfants qui sont décédés) et maintenant, il en reste 3. » (C.T., femme, 24 ans, non scolarisée).</a:t>
            </a:r>
          </a:p>
          <a:p>
            <a:pPr>
              <a:buNone/>
            </a:pPr>
            <a:endParaRPr lang="fr-FR" sz="2400" b="1" dirty="0" smtClean="0"/>
          </a:p>
          <a:p>
            <a:pPr>
              <a:buNone/>
            </a:pPr>
            <a:endParaRPr lang="fr-FR"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0" y="-1467544"/>
            <a:ext cx="8229600" cy="1143000"/>
          </a:xfrm>
        </p:spPr>
        <p:txBody>
          <a:bodyPr>
            <a:normAutofit fontScale="90000"/>
          </a:bodyPr>
          <a:lstStyle/>
          <a:p>
            <a:r>
              <a:rPr lang="fr-FR" dirty="0" smtClean="0"/>
              <a:t>Les contextes socio-normatifs de la fécondité (2)</a:t>
            </a:r>
            <a:endParaRPr lang="fr-FR" dirty="0"/>
          </a:p>
        </p:txBody>
      </p:sp>
      <p:sp>
        <p:nvSpPr>
          <p:cNvPr id="3" name="Espace réservé du contenu 2"/>
          <p:cNvSpPr>
            <a:spLocks noGrp="1"/>
          </p:cNvSpPr>
          <p:nvPr>
            <p:ph idx="1"/>
          </p:nvPr>
        </p:nvSpPr>
        <p:spPr>
          <a:xfrm>
            <a:off x="457200" y="642918"/>
            <a:ext cx="8229600" cy="5483245"/>
          </a:xfrm>
        </p:spPr>
        <p:txBody>
          <a:bodyPr>
            <a:normAutofit/>
          </a:bodyPr>
          <a:lstStyle/>
          <a:p>
            <a:pPr algn="just">
              <a:buNone/>
            </a:pPr>
            <a:r>
              <a:rPr lang="fr-FR" sz="2400" dirty="0" smtClean="0"/>
              <a:t>Il est important de souligner que dans leur grande majorité, les femmes qui évoquent le nombre de leurs enfants en mettant en avant le nombre de naissances plutôt que le nombre d’enfants ( les deux ne correspondent pas souvent) sont analphabètes ou peu scolarisées. Pour ces femmes, le nombre de naissances prime sur le nombre d’enfants. Dire </a:t>
            </a:r>
            <a:r>
              <a:rPr lang="fr-FR" sz="2400" i="1" dirty="0" smtClean="0"/>
              <a:t>«j’ai fait tel nombre d’accouchements»</a:t>
            </a:r>
            <a:r>
              <a:rPr lang="fr-FR" sz="2400" dirty="0" smtClean="0"/>
              <a:t> au lieu de </a:t>
            </a:r>
            <a:r>
              <a:rPr lang="fr-FR" sz="2400" i="1" dirty="0" smtClean="0"/>
              <a:t>«j’ai tel nombre d’enfants»</a:t>
            </a:r>
            <a:r>
              <a:rPr lang="fr-FR" sz="2400" dirty="0" smtClean="0"/>
              <a:t>, c’est une façon de prendre en compte même les enfants morts qui, malgré leur absence, continuent à compter parmi les enfants. La première expression («</a:t>
            </a:r>
            <a:r>
              <a:rPr lang="fr-FR" sz="2400" i="1" dirty="0" smtClean="0"/>
              <a:t>j’ai fait tel nombre d’accouchements»</a:t>
            </a:r>
            <a:r>
              <a:rPr lang="fr-FR" sz="2400" dirty="0" smtClean="0"/>
              <a:t>) semble être plus valorisant pour la femme que la deuxième («</a:t>
            </a:r>
            <a:r>
              <a:rPr lang="fr-FR" sz="2400" i="1" dirty="0" smtClean="0"/>
              <a:t>j’ai tel nombre d’enfants»</a:t>
            </a:r>
            <a:r>
              <a:rPr lang="fr-FR" sz="2400" dirty="0" smtClean="0"/>
              <a:t>).</a:t>
            </a:r>
            <a:endParaRPr lang="fr-F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71481"/>
            <a:ext cx="7772400" cy="3028970"/>
          </a:xfrm>
        </p:spPr>
        <p:txBody>
          <a:bodyPr>
            <a:normAutofit/>
          </a:bodyPr>
          <a:lstStyle/>
          <a:p>
            <a:r>
              <a:rPr lang="fr-FR" b="1" dirty="0"/>
              <a:t>La fécondité entre </a:t>
            </a:r>
            <a:r>
              <a:rPr lang="fr-FR" b="1" dirty="0" smtClean="0"/>
              <a:t>idéologies des programmes et pratiques </a:t>
            </a:r>
            <a:r>
              <a:rPr lang="fr-FR" b="1" dirty="0"/>
              <a:t>d’acteurs </a:t>
            </a:r>
            <a:endParaRPr lang="fr-FR" dirty="0"/>
          </a:p>
        </p:txBody>
      </p:sp>
      <p:sp>
        <p:nvSpPr>
          <p:cNvPr id="3" name="Sous-titre 2"/>
          <p:cNvSpPr>
            <a:spLocks noGrp="1"/>
          </p:cNvSpPr>
          <p:nvPr>
            <p:ph type="subTitle" idx="1"/>
          </p:nvPr>
        </p:nvSpPr>
        <p:spPr>
          <a:xfrm>
            <a:off x="533400" y="3228536"/>
            <a:ext cx="7854696" cy="2843670"/>
          </a:xfrm>
        </p:spPr>
        <p:txBody>
          <a:bodyPr>
            <a:normAutofit lnSpcReduction="10000"/>
          </a:bodyPr>
          <a:lstStyle/>
          <a:p>
            <a:endParaRPr lang="fr-FR" dirty="0" smtClean="0"/>
          </a:p>
          <a:p>
            <a:r>
              <a:rPr lang="fr-FR" dirty="0" err="1" smtClean="0">
                <a:solidFill>
                  <a:schemeClr val="accent6">
                    <a:lumMod val="60000"/>
                    <a:lumOff val="40000"/>
                  </a:schemeClr>
                </a:solidFill>
              </a:rPr>
              <a:t>Abdourahmane</a:t>
            </a:r>
            <a:r>
              <a:rPr lang="fr-FR" dirty="0" smtClean="0">
                <a:solidFill>
                  <a:schemeClr val="accent6">
                    <a:lumMod val="60000"/>
                    <a:lumOff val="40000"/>
                  </a:schemeClr>
                </a:solidFill>
              </a:rPr>
              <a:t> Coulibaly, anthropologue, Enseignant à la Faculté de médecine du Mali</a:t>
            </a:r>
          </a:p>
          <a:p>
            <a:endParaRPr lang="fr-FR" dirty="0" smtClean="0"/>
          </a:p>
          <a:p>
            <a:r>
              <a:rPr lang="fr-FR" sz="2000" dirty="0" smtClean="0"/>
              <a:t>Séminaire d’Ethique  et Sciences humaines</a:t>
            </a:r>
          </a:p>
          <a:p>
            <a:r>
              <a:rPr lang="fr-FR" sz="2000" dirty="0" smtClean="0"/>
              <a:t>Saint – Louis, 14-20 janvier 2012</a:t>
            </a:r>
            <a:endParaRPr lang="fr-FR"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b="1" dirty="0" smtClean="0"/>
              <a:t>1. Introduction: contexte et problématique</a:t>
            </a:r>
            <a:endParaRPr lang="fr-FR" b="1" dirty="0"/>
          </a:p>
        </p:txBody>
      </p:sp>
      <p:sp>
        <p:nvSpPr>
          <p:cNvPr id="3" name="Espace réservé du contenu 2"/>
          <p:cNvSpPr>
            <a:spLocks noGrp="1"/>
          </p:cNvSpPr>
          <p:nvPr>
            <p:ph idx="1"/>
          </p:nvPr>
        </p:nvSpPr>
        <p:spPr/>
        <p:txBody>
          <a:bodyPr>
            <a:normAutofit lnSpcReduction="10000"/>
          </a:bodyPr>
          <a:lstStyle/>
          <a:p>
            <a:pPr algn="just">
              <a:buFont typeface="Wingdings" pitchFamily="2" charset="2"/>
              <a:buChar char="Ø"/>
            </a:pPr>
            <a:r>
              <a:rPr lang="fr-FR" sz="2400" dirty="0" smtClean="0"/>
              <a:t>Dans le monde, </a:t>
            </a:r>
            <a:r>
              <a:rPr lang="fr-FR" sz="2400" b="1" dirty="0" smtClean="0"/>
              <a:t>chaque </a:t>
            </a:r>
            <a:r>
              <a:rPr lang="fr-FR" sz="2400" b="1" dirty="0"/>
              <a:t>minute </a:t>
            </a:r>
            <a:r>
              <a:rPr lang="fr-FR" sz="2400" dirty="0"/>
              <a:t>qui </a:t>
            </a:r>
            <a:r>
              <a:rPr lang="fr-FR" sz="2400" dirty="0" smtClean="0"/>
              <a:t>s’écoule, </a:t>
            </a:r>
            <a:r>
              <a:rPr lang="fr-FR" sz="2400" b="1" dirty="0"/>
              <a:t>une femme au moins meurt</a:t>
            </a:r>
            <a:r>
              <a:rPr lang="fr-FR" sz="2400" dirty="0"/>
              <a:t> des complications de sa grossesse ou de son accouchement (</a:t>
            </a:r>
            <a:r>
              <a:rPr lang="fr-FR" sz="2400" dirty="0" smtClean="0"/>
              <a:t>plus </a:t>
            </a:r>
            <a:r>
              <a:rPr lang="fr-FR" sz="2400" dirty="0"/>
              <a:t>de 585 000 décès par </a:t>
            </a:r>
            <a:r>
              <a:rPr lang="fr-FR" sz="2400" dirty="0" smtClean="0"/>
              <a:t>an). </a:t>
            </a:r>
            <a:r>
              <a:rPr lang="fr-FR" sz="2400" b="1" dirty="0" smtClean="0"/>
              <a:t>Chaque </a:t>
            </a:r>
            <a:r>
              <a:rPr lang="fr-FR" sz="2400" b="1" dirty="0"/>
              <a:t>jour plus de 31 000 enfants de moins de cinq ans meurent </a:t>
            </a:r>
            <a:r>
              <a:rPr lang="fr-FR" sz="2400" dirty="0"/>
              <a:t>dans les pays en </a:t>
            </a:r>
            <a:r>
              <a:rPr lang="fr-FR" sz="2400" dirty="0" smtClean="0"/>
              <a:t>développement, soit plus de 11 millions  de décès/an. </a:t>
            </a:r>
          </a:p>
          <a:p>
            <a:pPr algn="just">
              <a:buFont typeface="Wingdings" pitchFamily="2" charset="2"/>
              <a:buChar char="Ø"/>
            </a:pPr>
            <a:r>
              <a:rPr lang="fr-FR" sz="2400" b="1" dirty="0" smtClean="0"/>
              <a:t>Le </a:t>
            </a:r>
            <a:r>
              <a:rPr lang="fr-FR" sz="2400" b="1" dirty="0"/>
              <a:t>planning familial </a:t>
            </a:r>
            <a:r>
              <a:rPr lang="fr-FR" sz="2400" b="1" dirty="0" smtClean="0"/>
              <a:t>est une solution parce que: </a:t>
            </a:r>
            <a:r>
              <a:rPr lang="fr-FR" sz="2400" dirty="0" smtClean="0"/>
              <a:t>(1) il permet </a:t>
            </a:r>
            <a:r>
              <a:rPr lang="fr-FR" sz="2400" dirty="0"/>
              <a:t>de prévenir au moins 25 % des décès maternels en apprenant aux femmes comment retarder la procréation, éviter les grossesses non souhaitées et les avortements dangereux, se protéger contre les maladies à transmission sexuelle </a:t>
            </a:r>
            <a:r>
              <a:rPr lang="fr-FR" sz="2400" dirty="0" smtClean="0"/>
              <a:t>y </a:t>
            </a:r>
            <a:r>
              <a:rPr lang="fr-FR" sz="2400" dirty="0"/>
              <a:t>compris le </a:t>
            </a:r>
            <a:r>
              <a:rPr lang="fr-FR" sz="2400" dirty="0" smtClean="0"/>
              <a:t>VIH;  </a:t>
            </a:r>
            <a:endParaRPr lang="fr-F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79512" y="-1251520"/>
            <a:ext cx="8229600" cy="1143000"/>
          </a:xfrm>
        </p:spPr>
        <p:txBody>
          <a:bodyPr>
            <a:normAutofit fontScale="90000"/>
          </a:bodyPr>
          <a:lstStyle/>
          <a:p>
            <a:r>
              <a:rPr lang="fr-FR" dirty="0" smtClean="0"/>
              <a:t>Introduction:</a:t>
            </a:r>
            <a:r>
              <a:rPr lang="fr-FR" baseline="0" dirty="0" smtClean="0"/>
              <a:t> contexte et problématique (1)</a:t>
            </a:r>
            <a:endParaRPr lang="fr-FR" dirty="0"/>
          </a:p>
        </p:txBody>
      </p:sp>
      <p:sp>
        <p:nvSpPr>
          <p:cNvPr id="3" name="Espace réservé du contenu 2"/>
          <p:cNvSpPr>
            <a:spLocks noGrp="1"/>
          </p:cNvSpPr>
          <p:nvPr>
            <p:ph idx="1"/>
          </p:nvPr>
        </p:nvSpPr>
        <p:spPr>
          <a:xfrm>
            <a:off x="457200" y="785794"/>
            <a:ext cx="8229600" cy="5340369"/>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a:buNone/>
            </a:pPr>
            <a:r>
              <a:rPr lang="fr-FR" dirty="0" smtClean="0"/>
              <a:t>(2) Quelque </a:t>
            </a:r>
            <a:r>
              <a:rPr lang="fr-FR" dirty="0"/>
              <a:t>150 millions de femmes dans les pays en développement souhaitent soit retarder leurs grossesses soit mettre un terme à leurs activités reproductrices, mais elles n’utilisent pas de méthodes de planning familial</a:t>
            </a:r>
            <a:r>
              <a:rPr lang="fr-FR" dirty="0" smtClean="0"/>
              <a:t>.</a:t>
            </a:r>
          </a:p>
          <a:p>
            <a:pPr algn="just">
              <a:buNone/>
            </a:pPr>
            <a:endParaRPr lang="fr-FR" dirty="0"/>
          </a:p>
          <a:p>
            <a:pPr lvl="0" algn="just">
              <a:buFont typeface="Wingdings" pitchFamily="2" charset="2"/>
              <a:buChar char="Ø"/>
            </a:pPr>
            <a:r>
              <a:rPr lang="fr-FR" dirty="0" smtClean="0">
                <a:ln w="10160">
                  <a:solidFill>
                    <a:schemeClr val="accent1"/>
                  </a:solidFill>
                  <a:prstDash val="solid"/>
                </a:ln>
                <a:solidFill>
                  <a:srgbClr val="FFFFFF"/>
                </a:solidFill>
                <a:effectLst>
                  <a:outerShdw blurRad="38100" dist="32000" dir="5400000" algn="tl">
                    <a:srgbClr val="000000">
                      <a:alpha val="30000"/>
                    </a:srgbClr>
                  </a:outerShdw>
                </a:effectLst>
              </a:rPr>
              <a:t> </a:t>
            </a:r>
            <a:r>
              <a:rPr lang="fr-FR" b="1" dirty="0" smtClean="0">
                <a:solidFill>
                  <a:schemeClr val="tx1"/>
                </a:solidFill>
              </a:rPr>
              <a:t>L’objectif </a:t>
            </a:r>
            <a:r>
              <a:rPr lang="fr-FR" b="1" dirty="0">
                <a:solidFill>
                  <a:schemeClr val="tx1"/>
                </a:solidFill>
              </a:rPr>
              <a:t>des programmes de fécondité : </a:t>
            </a:r>
            <a:r>
              <a:rPr lang="fr-FR" dirty="0">
                <a:solidFill>
                  <a:srgbClr val="FF0000"/>
                </a:solidFill>
              </a:rPr>
              <a:t>réduire la spirale pathogène « trop d’enfants, trop tôt, trop tard et trop rapprochés </a:t>
            </a:r>
            <a:r>
              <a:rPr lang="fr-FR" dirty="0" smtClean="0">
                <a:solidFill>
                  <a:srgbClr val="FF0000"/>
                </a:solidFill>
              </a:rPr>
              <a:t>» à travers la pratique de la planification familiale</a:t>
            </a:r>
            <a:endParaRPr lang="fr-FR" dirty="0">
              <a:ln w="10160">
                <a:solidFill>
                  <a:schemeClr val="accent1"/>
                </a:solidFill>
                <a:prstDash val="solid"/>
              </a:ln>
              <a:solidFill>
                <a:srgbClr val="FF0000"/>
              </a:solidFill>
              <a:effectLst>
                <a:outerShdw blurRad="38100" dist="32000" dir="5400000" algn="tl">
                  <a:srgbClr val="000000">
                    <a:alpha val="30000"/>
                  </a:srgbClr>
                </a:outerShdw>
              </a:effectLst>
            </a:endParaRPr>
          </a:p>
          <a:p>
            <a:pPr>
              <a:buNone/>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95536" y="-1143000"/>
            <a:ext cx="8229600" cy="1143000"/>
          </a:xfrm>
        </p:spPr>
        <p:txBody>
          <a:bodyPr/>
          <a:lstStyle/>
          <a:p>
            <a:r>
              <a:rPr lang="fr-FR" dirty="0" smtClean="0"/>
              <a:t>Introduction (2)</a:t>
            </a:r>
            <a:endParaRPr lang="fr-FR" dirty="0"/>
          </a:p>
        </p:txBody>
      </p:sp>
      <p:sp>
        <p:nvSpPr>
          <p:cNvPr id="3" name="Espace réservé du contenu 2"/>
          <p:cNvSpPr>
            <a:spLocks noGrp="1"/>
          </p:cNvSpPr>
          <p:nvPr>
            <p:ph idx="1"/>
          </p:nvPr>
        </p:nvSpPr>
        <p:spPr>
          <a:xfrm>
            <a:off x="457200" y="642918"/>
            <a:ext cx="8229600" cy="5483245"/>
          </a:xfrm>
        </p:spPr>
        <p:txBody>
          <a:bodyPr/>
          <a:lstStyle/>
          <a:p>
            <a:pPr algn="just">
              <a:buNone/>
            </a:pPr>
            <a:r>
              <a:rPr lang="fr-FR" sz="2400" b="1" dirty="0"/>
              <a:t>Beaucoup d’enfants :</a:t>
            </a:r>
            <a:r>
              <a:rPr lang="fr-FR" sz="2400" dirty="0"/>
              <a:t> ressources limitées-----risques de malnutrition et donc risque de décès d’enfants. NB : Les </a:t>
            </a:r>
            <a:r>
              <a:rPr lang="fr-FR" sz="2400" dirty="0" smtClean="0"/>
              <a:t>recherches ont montré que les maladies </a:t>
            </a:r>
            <a:r>
              <a:rPr lang="fr-FR" sz="2400" dirty="0"/>
              <a:t>se répandent plus rapidement dans un foyer où </a:t>
            </a:r>
            <a:r>
              <a:rPr lang="fr-FR" sz="2400" dirty="0" smtClean="0"/>
              <a:t>vivent </a:t>
            </a:r>
            <a:r>
              <a:rPr lang="fr-FR" sz="2400" dirty="0"/>
              <a:t>plusieurs enfants en bas </a:t>
            </a:r>
            <a:r>
              <a:rPr lang="fr-FR" sz="2400" dirty="0" smtClean="0"/>
              <a:t>âge</a:t>
            </a:r>
          </a:p>
          <a:p>
            <a:pPr algn="just">
              <a:buNone/>
            </a:pPr>
            <a:r>
              <a:rPr lang="fr-FR" sz="2400" b="1" dirty="0"/>
              <a:t>Trop tôt :</a:t>
            </a:r>
            <a:r>
              <a:rPr lang="fr-FR" sz="2400" dirty="0"/>
              <a:t> Les enfants nés de mères de moins de 20 ans ont plus de chances de mourir avant leur premier anniversaire </a:t>
            </a:r>
            <a:r>
              <a:rPr lang="fr-FR" sz="2400" dirty="0" smtClean="0"/>
              <a:t>que </a:t>
            </a:r>
            <a:r>
              <a:rPr lang="fr-FR" sz="2400" dirty="0"/>
              <a:t>ceux nés de mères âgées de 20 à 29 ans </a:t>
            </a:r>
            <a:r>
              <a:rPr lang="fr-FR" sz="2400" dirty="0" smtClean="0"/>
              <a:t>. </a:t>
            </a:r>
            <a:r>
              <a:rPr lang="fr-FR" sz="2400" dirty="0"/>
              <a:t>Les bébés nés de jeunes mères risquent beaucoup plus d’être prématurés, d’avoir un faible poids à la naissance et de souffrir de complications </a:t>
            </a:r>
            <a:r>
              <a:rPr lang="fr-FR" sz="2400" dirty="0" smtClean="0"/>
              <a:t>liées à </a:t>
            </a:r>
            <a:r>
              <a:rPr lang="fr-FR" sz="2400" dirty="0"/>
              <a:t>l’accouchement </a:t>
            </a:r>
            <a:endParaRPr lang="fr-FR" sz="2400" dirty="0" smtClean="0"/>
          </a:p>
          <a:p>
            <a:pPr>
              <a:buNone/>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67544" y="-1143000"/>
            <a:ext cx="8229600" cy="1143000"/>
          </a:xfrm>
        </p:spPr>
        <p:txBody>
          <a:bodyPr/>
          <a:lstStyle/>
          <a:p>
            <a:r>
              <a:rPr lang="fr-FR" dirty="0" smtClean="0"/>
              <a:t>Introduction (3)</a:t>
            </a:r>
            <a:endParaRPr lang="fr-FR" dirty="0"/>
          </a:p>
        </p:txBody>
      </p:sp>
      <p:sp>
        <p:nvSpPr>
          <p:cNvPr id="3" name="Espace réservé du contenu 2"/>
          <p:cNvSpPr>
            <a:spLocks noGrp="1"/>
          </p:cNvSpPr>
          <p:nvPr>
            <p:ph idx="1"/>
          </p:nvPr>
        </p:nvSpPr>
        <p:spPr>
          <a:xfrm>
            <a:off x="457200" y="500042"/>
            <a:ext cx="8229600" cy="5626121"/>
          </a:xfrm>
        </p:spPr>
        <p:txBody>
          <a:bodyPr>
            <a:normAutofit/>
          </a:bodyPr>
          <a:lstStyle/>
          <a:p>
            <a:pPr algn="just">
              <a:buNone/>
            </a:pPr>
            <a:r>
              <a:rPr lang="fr-FR" sz="2400" b="1" dirty="0"/>
              <a:t>Trop tard :</a:t>
            </a:r>
            <a:r>
              <a:rPr lang="fr-FR" sz="2400" dirty="0"/>
              <a:t> Les enfants nés de mères âgées de plus de 40 ans </a:t>
            </a:r>
            <a:r>
              <a:rPr lang="fr-FR" sz="2400" dirty="0" smtClean="0"/>
              <a:t>courent de </a:t>
            </a:r>
            <a:r>
              <a:rPr lang="fr-FR" sz="2400" dirty="0"/>
              <a:t>plus grands risques de mortalité. Les mères plus âgées sont en effet plus susceptibles de donner naissance à des enfants souffrant d’anomalies congénitales et moins à même de survivre</a:t>
            </a:r>
            <a:r>
              <a:rPr lang="fr-FR" sz="2400" dirty="0" smtClean="0"/>
              <a:t>.</a:t>
            </a:r>
          </a:p>
          <a:p>
            <a:pPr algn="just">
              <a:buNone/>
            </a:pPr>
            <a:r>
              <a:rPr lang="fr-FR" sz="2400" b="1" dirty="0"/>
              <a:t>Trop rapprochés : </a:t>
            </a:r>
            <a:r>
              <a:rPr lang="fr-FR" sz="2400" dirty="0" smtClean="0"/>
              <a:t>Dans </a:t>
            </a:r>
            <a:r>
              <a:rPr lang="fr-FR" sz="2400" dirty="0"/>
              <a:t>les pays en développement, les</a:t>
            </a:r>
            <a:r>
              <a:rPr lang="fr-FR" sz="2400" i="1" dirty="0"/>
              <a:t> </a:t>
            </a:r>
            <a:r>
              <a:rPr lang="fr-FR" sz="2400" dirty="0"/>
              <a:t>grossesses rapprochées sont beaucoup plus susceptibles</a:t>
            </a:r>
            <a:r>
              <a:rPr lang="fr-FR" sz="2400" i="1" dirty="0"/>
              <a:t> </a:t>
            </a:r>
            <a:r>
              <a:rPr lang="fr-FR" sz="2400" dirty="0"/>
              <a:t>d’avoir comme résultat des bébés d’un</a:t>
            </a:r>
            <a:r>
              <a:rPr lang="fr-FR" sz="2400" i="1" dirty="0"/>
              <a:t> </a:t>
            </a:r>
            <a:r>
              <a:rPr lang="fr-FR" sz="2400" dirty="0"/>
              <a:t>poids faible à la naissance, plus vulnérables aux</a:t>
            </a:r>
            <a:r>
              <a:rPr lang="fr-FR" sz="2400" i="1" dirty="0"/>
              <a:t> </a:t>
            </a:r>
            <a:r>
              <a:rPr lang="fr-FR" sz="2400" dirty="0"/>
              <a:t>infections et donc ayant moins de chances de</a:t>
            </a:r>
            <a:r>
              <a:rPr lang="fr-FR" sz="2400" i="1" dirty="0"/>
              <a:t> </a:t>
            </a:r>
            <a:r>
              <a:rPr lang="fr-FR" sz="2400" dirty="0"/>
              <a:t>survivre. </a:t>
            </a:r>
            <a:r>
              <a:rPr lang="fr-FR" sz="2400" dirty="0" smtClean="0"/>
              <a:t>Ces </a:t>
            </a:r>
            <a:r>
              <a:rPr lang="fr-FR" sz="2400" dirty="0"/>
              <a:t>enfants </a:t>
            </a:r>
            <a:r>
              <a:rPr lang="fr-FR" sz="2400" dirty="0" smtClean="0"/>
              <a:t>ont un plus grand risque de </a:t>
            </a:r>
            <a:r>
              <a:rPr lang="fr-FR" sz="2400" dirty="0"/>
              <a:t>mourir avant leur cinquième</a:t>
            </a:r>
            <a:r>
              <a:rPr lang="fr-FR" sz="2400" i="1" dirty="0"/>
              <a:t> </a:t>
            </a:r>
            <a:r>
              <a:rPr lang="fr-FR" sz="2400" dirty="0"/>
              <a:t>anniversaire que les enfants dont les naissances</a:t>
            </a:r>
            <a:r>
              <a:rPr lang="fr-FR" sz="2400" i="1" dirty="0"/>
              <a:t> </a:t>
            </a:r>
            <a:r>
              <a:rPr lang="fr-FR" sz="2400" dirty="0"/>
              <a:t>ont été espacées d’au moins deux </a:t>
            </a:r>
            <a:r>
              <a:rPr lang="fr-FR" sz="2400" dirty="0" smtClean="0"/>
              <a:t>ans.</a:t>
            </a:r>
            <a:endParaRPr lang="fr-FR" sz="2400" dirty="0"/>
          </a:p>
          <a:p>
            <a:pPr>
              <a:buNone/>
            </a:pPr>
            <a:endParaRPr lang="fr-F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95536" y="-1395536"/>
            <a:ext cx="8229600" cy="1143000"/>
          </a:xfrm>
        </p:spPr>
        <p:txBody>
          <a:bodyPr/>
          <a:lstStyle/>
          <a:p>
            <a:r>
              <a:rPr lang="fr-FR" dirty="0" smtClean="0"/>
              <a:t>Problème</a:t>
            </a:r>
            <a:endParaRPr lang="fr-FR" dirty="0"/>
          </a:p>
        </p:txBody>
      </p:sp>
      <p:sp>
        <p:nvSpPr>
          <p:cNvPr id="3" name="Espace réservé du contenu 2"/>
          <p:cNvSpPr>
            <a:spLocks noGrp="1"/>
          </p:cNvSpPr>
          <p:nvPr>
            <p:ph idx="1"/>
          </p:nvPr>
        </p:nvSpPr>
        <p:spPr>
          <a:xfrm>
            <a:off x="457200" y="571480"/>
            <a:ext cx="8229600" cy="5554683"/>
          </a:xfrm>
        </p:spPr>
        <p:txBody>
          <a:bodyPr>
            <a:normAutofit/>
          </a:bodyPr>
          <a:lstStyle/>
          <a:p>
            <a:pPr lvl="0">
              <a:buNone/>
            </a:pPr>
            <a:endParaRPr lang="fr-FR" sz="2400" dirty="0"/>
          </a:p>
          <a:p>
            <a:pPr algn="just">
              <a:buNone/>
            </a:pPr>
            <a:r>
              <a:rPr lang="fr-FR" sz="2400" b="1" dirty="0" smtClean="0"/>
              <a:t>Problème:</a:t>
            </a:r>
            <a:r>
              <a:rPr lang="fr-FR" sz="2400" dirty="0" smtClean="0"/>
              <a:t> la prévalence contraceptive reste encore faible (moins de 10% dans de nombreux pays africains) malgré des décennies de campagnes de sensibilisation sur ce sujet. </a:t>
            </a:r>
            <a:r>
              <a:rPr lang="fr-FR" sz="2400" b="1" dirty="0" smtClean="0"/>
              <a:t>Implication:</a:t>
            </a:r>
            <a:r>
              <a:rPr lang="fr-FR" sz="2400" dirty="0" smtClean="0"/>
              <a:t> les femmes et les enfants continuent à prendre des risques</a:t>
            </a:r>
          </a:p>
          <a:p>
            <a:pPr algn="just">
              <a:buNone/>
            </a:pPr>
            <a:r>
              <a:rPr lang="fr-FR" sz="2400" b="1" dirty="0" smtClean="0"/>
              <a:t>Hypothèse:</a:t>
            </a:r>
            <a:r>
              <a:rPr lang="fr-FR" sz="2400" dirty="0" smtClean="0"/>
              <a:t> Il existe des disjonctions entre l’ offre sanitaire et la demande sociale de contrôle des naissances.</a:t>
            </a:r>
            <a:endParaRPr lang="fr-F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67544" y="-1143000"/>
            <a:ext cx="8229600" cy="1143000"/>
          </a:xfrm>
        </p:spPr>
        <p:txBody>
          <a:bodyPr/>
          <a:lstStyle/>
          <a:p>
            <a:r>
              <a:rPr lang="fr-FR" dirty="0" smtClean="0"/>
              <a:t>Objectif</a:t>
            </a:r>
            <a:endParaRPr lang="fr-FR" dirty="0"/>
          </a:p>
        </p:txBody>
      </p:sp>
      <p:sp>
        <p:nvSpPr>
          <p:cNvPr id="3" name="Espace réservé du contenu 2"/>
          <p:cNvSpPr>
            <a:spLocks noGrp="1"/>
          </p:cNvSpPr>
          <p:nvPr>
            <p:ph idx="1"/>
          </p:nvPr>
        </p:nvSpPr>
        <p:spPr>
          <a:xfrm>
            <a:off x="457200" y="428604"/>
            <a:ext cx="8229600" cy="5697559"/>
          </a:xfrm>
        </p:spPr>
        <p:txBody>
          <a:bodyPr>
            <a:normAutofit/>
          </a:bodyPr>
          <a:lstStyle/>
          <a:p>
            <a:pPr>
              <a:buNone/>
            </a:pPr>
            <a:r>
              <a:rPr lang="fr-FR" sz="2400" b="1" dirty="0" smtClean="0"/>
              <a:t>Objectif de la recherche:</a:t>
            </a:r>
            <a:r>
              <a:rPr lang="fr-FR" sz="2400" dirty="0" smtClean="0"/>
              <a:t> comprendre la complexité de la fécondité comme pratique sociale</a:t>
            </a:r>
            <a:endParaRPr lang="fr-F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1. Les propositions des programmes</a:t>
            </a:r>
            <a:endParaRPr lang="fr-FR" sz="3200" b="1" dirty="0"/>
          </a:p>
        </p:txBody>
      </p:sp>
      <p:sp>
        <p:nvSpPr>
          <p:cNvPr id="3" name="Espace réservé du contenu 2"/>
          <p:cNvSpPr>
            <a:spLocks noGrp="1"/>
          </p:cNvSpPr>
          <p:nvPr>
            <p:ph idx="1"/>
          </p:nvPr>
        </p:nvSpPr>
        <p:spPr/>
        <p:txBody>
          <a:bodyPr>
            <a:normAutofit lnSpcReduction="10000"/>
          </a:bodyPr>
          <a:lstStyle/>
          <a:p>
            <a:pPr algn="just">
              <a:buNone/>
            </a:pPr>
            <a:r>
              <a:rPr lang="fr-FR" dirty="0"/>
              <a:t>AD., sage-femme employée dans un centre de santé du secteur public </a:t>
            </a:r>
            <a:r>
              <a:rPr lang="fr-FR" dirty="0" smtClean="0"/>
              <a:t>en conclusion d’une séance d’EPS avec une vingtaine de femmes:</a:t>
            </a:r>
          </a:p>
          <a:p>
            <a:pPr algn="just">
              <a:buNone/>
            </a:pPr>
            <a:endParaRPr lang="fr-FR" dirty="0"/>
          </a:p>
          <a:p>
            <a:pPr algn="just">
              <a:buNone/>
            </a:pPr>
            <a:r>
              <a:rPr lang="fr-FR" sz="1800" i="1" dirty="0"/>
              <a:t> […]  On ne peut jamais parler assez des avantages de la planification des naissances. D’abord, la maman et l’enfant seront tous les deux en bonne santé. Des grossesses plus espacées, cela signifie la possibilité de repos pour la maman car l’utérus c’est comme un sac et en portant toujours quelque chose, il finit par s’abîmer. L’avantage concerne aussi le chef de famille qui aura moins de soucis pour nourrir sa famille, la soigner, assurer l’éducation des enfants, etc. Enfin, l’avantage c’est pour la nation entière car une démographie maîtrisée signifie plus de possibilités d’investissement pour l’Etat, une meilleure sécurité alimentaire </a:t>
            </a:r>
            <a:r>
              <a:rPr lang="fr-FR" sz="1800" i="1" dirty="0" smtClean="0"/>
              <a:t>et une  </a:t>
            </a:r>
            <a:r>
              <a:rPr lang="fr-FR" sz="1800" i="1" dirty="0"/>
              <a:t>meilleure prise en charge sanitaire des citoyens  […]</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e 2 - &amp;quot;La fécondité entre idéologies des programmes et pratiques d’acteurs &amp;quot;&quot;/&gt;&lt;property id=&quot;20307&quot; value=&quot;256&quot;/&gt;&lt;/object&gt;&lt;object type=&quot;3&quot; unique_id=&quot;10005&quot;&gt;&lt;property id=&quot;20148&quot; value=&quot;5&quot;/&gt;&lt;property id=&quot;20300&quot; value=&quot;Diapositive 3 - &amp;quot;1. Introduction: contexte et problématique&amp;quot;&quot;/&gt;&lt;property id=&quot;20307&quot; value=&quot;257&quot;/&gt;&lt;/object&gt;&lt;object type=&quot;3&quot; unique_id=&quot;10006&quot;&gt;&lt;property id=&quot;20148&quot; value=&quot;5&quot;/&gt;&lt;property id=&quot;20300&quot; value=&quot;Diapositive 4 - &amp;quot;Introduction: contexte et problématique (1)&amp;quot;&quot;/&gt;&lt;property id=&quot;20307&quot; value=&quot;258&quot;/&gt;&lt;/object&gt;&lt;object type=&quot;3&quot; unique_id=&quot;10007&quot;&gt;&lt;property id=&quot;20148&quot; value=&quot;5&quot;/&gt;&lt;property id=&quot;20300&quot; value=&quot;Diapositive 5 - &amp;quot;Introduction (2)&amp;quot;&quot;/&gt;&lt;property id=&quot;20307&quot; value=&quot;259&quot;/&gt;&lt;/object&gt;&lt;object type=&quot;3&quot; unique_id=&quot;10008&quot;&gt;&lt;property id=&quot;20148&quot; value=&quot;5&quot;/&gt;&lt;property id=&quot;20300&quot; value=&quot;Diapositive 6 - &amp;quot;Introduction (3)&amp;quot;&quot;/&gt;&lt;property id=&quot;20307&quot; value=&quot;260&quot;/&gt;&lt;/object&gt;&lt;object type=&quot;3&quot; unique_id=&quot;10009&quot;&gt;&lt;property id=&quot;20148&quot; value=&quot;5&quot;/&gt;&lt;property id=&quot;20300&quot; value=&quot;Diapositive 7 - &amp;quot;Problème&amp;quot;&quot;/&gt;&lt;property id=&quot;20307&quot; value=&quot;261&quot;/&gt;&lt;/object&gt;&lt;object type=&quot;3&quot; unique_id=&quot;10010&quot;&gt;&lt;property id=&quot;20148&quot; value=&quot;5&quot;/&gt;&lt;property id=&quot;20300&quot; value=&quot;Diapositive 8 - &amp;quot;Objectif&amp;quot;&quot;/&gt;&lt;property id=&quot;20307&quot; value=&quot;262&quot;/&gt;&lt;/object&gt;&lt;object type=&quot;3&quot; unique_id=&quot;10083&quot;&gt;&lt;property id=&quot;20148&quot; value=&quot;5&quot;/&gt;&lt;property id=&quot;20300&quot; value=&quot;Diapositive 9 - &amp;quot;1. Les propositions des programmes&amp;quot;&quot;/&gt;&lt;property id=&quot;20307&quot; value=&quot;263&quot;/&gt;&lt;/object&gt;&lt;object type=&quot;3&quot; unique_id=&quot;10084&quot;&gt;&lt;property id=&quot;20148&quot; value=&quot;5&quot;/&gt;&lt;property id=&quot;20300&quot; value=&quot;Diapositive 10 - &amp;quot;Les propositions des programmes (1)&amp;quot;&quot;/&gt;&lt;property id=&quot;20307&quot; value=&quot;264&quot;/&gt;&lt;/object&gt;&lt;object type=&quot;3&quot; unique_id=&quot;10118&quot;&gt;&lt;property id=&quot;20148&quot; value=&quot;5&quot;/&gt;&lt;property id=&quot;20300&quot; value=&quot;Diapositive 11 - &amp;quot;2.  Les contextes socio – normatifs de la fécondité&amp;quot;&quot;/&gt;&lt;property id=&quot;20307&quot; value=&quot;265&quot;/&gt;&lt;/object&gt;&lt;object type=&quot;3&quot; unique_id=&quot;10131&quot;&gt;&lt;property id=&quot;20148&quot; value=&quot;5&quot;/&gt;&lt;property id=&quot;20300&quot; value=&quot;Diapositive 12 - &amp;quot;Les contextes socio-normatifs de la fécondité&amp;quot;&quot;/&gt;&lt;property id=&quot;20307&quot; value=&quot;266&quot;/&gt;&lt;/object&gt;&lt;object type=&quot;3&quot; unique_id=&quot;10184&quot;&gt;&lt;property id=&quot;20148&quot; value=&quot;5&quot;/&gt;&lt;property id=&quot;20300&quot; value=&quot;Diapositive 13 - &amp;quot;Les contextes socio-normatifs de la fécondité (1)&amp;quot;&quot;/&gt;&lt;property id=&quot;20307&quot; value=&quot;267&quot;/&gt;&lt;/object&gt;&lt;object type=&quot;3&quot; unique_id=&quot;10451&quot;&gt;&lt;property id=&quot;20148&quot; value=&quot;5&quot;/&gt;&lt;property id=&quot;20300&quot; value=&quot;Diapositive 14 - &amp;quot;Les contextes socio-normatifs de la fécondité (2)&amp;quot;&quot;/&gt;&lt;property id=&quot;20307&quot; value=&quot;268&quot;/&gt;&lt;/object&gt;&lt;object type=&quot;3&quot; unique_id=&quot;10452&quot;&gt;&lt;property id=&quot;20148&quot; value=&quot;5&quot;/&gt;&lt;property id=&quot;20300&quot; value=&quot;Diapositive 15 - &amp;quot;3. La fécondité en contextes&amp;#x0D;&amp;#x0A;&amp;quot;&quot;/&gt;&lt;property id=&quot;20307&quot; value=&quot;269&quot;/&gt;&lt;/object&gt;&lt;object type=&quot;3&quot; unique_id=&quot;10453&quot;&gt;&lt;property id=&quot;20148&quot; value=&quot;5&quot;/&gt;&lt;property id=&quot;20300&quot; value=&quot;Diapositive 18 - &amp;quot;Des pratiques variables sous le mot « fécondité » (2)&amp;quot;&quot;/&gt;&lt;property id=&quot;20307&quot; value=&quot;270&quot;/&gt;&lt;/object&gt;&lt;object type=&quot;3&quot; unique_id=&quot;10454&quot;&gt;&lt;property id=&quot;20148&quot; value=&quot;5&quot;/&gt;&lt;property id=&quot;20300&quot; value=&quot;Diapositive 19 - &amp;quot;Des pratiques variables sous le mot « fécondité » (3)&amp;quot;&quot;/&gt;&lt;property id=&quot;20307&quot; value=&quot;271&quot;/&gt;&lt;/object&gt;&lt;object type=&quot;3&quot; unique_id=&quot;10455&quot;&gt;&lt;property id=&quot;20148&quot; value=&quot;5&quot;/&gt;&lt;property id=&quot;20300&quot; value=&quot;Diapositive 20 - &amp;quot;Des pratiques variables sous le mot « fécondité » (4)&amp;quot;&quot;/&gt;&lt;property id=&quot;20307&quot; value=&quot;272&quot;/&gt;&lt;/object&gt;&lt;object type=&quot;3&quot; unique_id=&quot;10456&quot;&gt;&lt;property id=&quot;20148&quot; value=&quot;5&quot;/&gt;&lt;property id=&quot;20300&quot; value=&quot;Diapositive 21 - &amp;quot;Des pratiques variables sous le mot « fécondité » (5)&amp;quot;&quot;/&gt;&lt;property id=&quot;20307&quot; value=&quot;273&quot;/&gt;&lt;/object&gt;&lt;object type=&quot;3&quot; unique_id=&quot;10457&quot;&gt;&lt;property id=&quot;20148&quot; value=&quot;5&quot;/&gt;&lt;property id=&quot;20300&quot; value=&quot;Diapositive 22 - &amp;quot;Des pratiques variables sous le mot « fécondité » (6)&amp;quot;&quot;/&gt;&lt;property id=&quot;20307&quot; value=&quot;274&quot;/&gt;&lt;/object&gt;&lt;object type=&quot;3&quot; unique_id=&quot;10458&quot;&gt;&lt;property id=&quot;20148&quot; value=&quot;5&quot;/&gt;&lt;property id=&quot;20300&quot; value=&quot;Diapositive 23 - &amp;quot;La maternité « salvatrice »&amp;quot;&quot;/&gt;&lt;property id=&quot;20307&quot; value=&quot;275&quot;/&gt;&lt;/object&gt;&lt;object type=&quot;3&quot; unique_id=&quot;10459&quot;&gt;&lt;property id=&quot;20148&quot; value=&quot;5&quot;/&gt;&lt;property id=&quot;20300&quot; value=&quot;Diapositive 24 - &amp;quot;La maternité « compensatrice »&amp;quot;&quot;/&gt;&lt;property id=&quot;20307&quot; value=&quot;276&quot;/&gt;&lt;/object&gt;&lt;object type=&quot;3&quot; unique_id=&quot;10460&quot;&gt;&lt;property id=&quot;20148&quot; value=&quot;5&quot;/&gt;&lt;property id=&quot;20300&quot; value=&quot;Diapositive 25 - &amp;quot;La réinterprétation des propositions des programmes&amp;quot;&quot;/&gt;&lt;property id=&quot;20307&quot; value=&quot;277&quot;/&gt;&lt;/object&gt;&lt;object type=&quot;3&quot; unique_id=&quot;10461&quot;&gt;&lt;property id=&quot;20148&quot; value=&quot;5&quot;/&gt;&lt;property id=&quot;20300&quot; value=&quot;Diapositive 26 - &amp;quot;La réinterprétation des propositions des programmes (1)&amp;quot;&quot;/&gt;&lt;property id=&quot;20307&quot; value=&quot;278&quot;/&gt;&lt;/object&gt;&lt;object type=&quot;3&quot; unique_id=&quot;10462&quot;&gt;&lt;property id=&quot;20148&quot; value=&quot;5&quot;/&gt;&lt;property id=&quot;20300&quot; value=&quot;Diapositive 27 - &amp;quot;« Compter ses jours »&amp;quot;&quot;/&gt;&lt;property id=&quot;20307&quot; value=&quot;279&quot;/&gt;&lt;/object&gt;&lt;object type=&quot;3&quot; unique_id=&quot;10463&quot;&gt;&lt;property id=&quot;20148&quot; value=&quot;5&quot;/&gt;&lt;property id=&quot;20300&quot; value=&quot;Diapositive 28 - &amp;quot;« Compter ses jours » (1)&amp;quot;&quot;/&gt;&lt;property id=&quot;20307&quot; value=&quot;280&quot;/&gt;&lt;/object&gt;&lt;object type=&quot;3&quot; unique_id=&quot;10464&quot;&gt;&lt;property id=&quot;20148&quot; value=&quot;5&quot;/&gt;&lt;property id=&quot;20300&quot; value=&quot;Diapositive 29&quot;/&gt;&lt;property id=&quot;20307&quot; value=&quot;281&quot;/&gt;&lt;/object&gt;&lt;object type=&quot;3&quot; unique_id=&quot;10549&quot;&gt;&lt;property id=&quot;20148&quot; value=&quot;5&quot;/&gt;&lt;property id=&quot;20300&quot; value=&quot;Diapositive 17 - &amp;quot;Des pratiques variables sous le mot « fécondité » (1)&amp;quot;&quot;/&gt;&lt;property id=&quot;20307&quot; value=&quot;282&quot;/&gt;&lt;/object&gt;&lt;object type=&quot;3&quot; unique_id=&quot;10666&quot;&gt;&lt;property id=&quot;20148&quot; value=&quot;5&quot;/&gt;&lt;property id=&quot;20300&quot; value=&quot;Diapositive 30&quot;/&gt;&lt;property id=&quot;20307&quot; value=&quot;283&quot;/&gt;&lt;/object&gt;&lt;object type=&quot;3&quot; unique_id=&quot;10667&quot;&gt;&lt;property id=&quot;20148&quot; value=&quot;5&quot;/&gt;&lt;property id=&quot;20300&quot; value=&quot;Diapositive 31&quot;/&gt;&lt;property id=&quot;20307&quot; value=&quot;284&quot;/&gt;&lt;/object&gt;&lt;object type=&quot;3&quot; unique_id=&quot;10947&quot;&gt;&lt;property id=&quot;20148&quot; value=&quot;5&quot;/&gt;&lt;property id=&quot;20300&quot; value=&quot;Diapositive 16 - &amp;quot;Des pratiques variables sous le mot « fécondité »&amp;quot;&quot;/&gt;&lt;property id=&quot;20307&quot; value=&quot;285&quot;/&gt;&lt;/object&gt;&lt;object type=&quot;3&quot; unique_id=&quot;10980&quot;&gt;&lt;property id=&quot;20148&quot; value=&quot;5&quot;/&gt;&lt;property id=&quot;20300&quot; value=&quot;Diapositive 1&quot;/&gt;&lt;property id=&quot;20307&quot; value=&quot;286&quot;/&gt;&lt;/object&gt;&lt;/object&gt;&lt;/object&gt;&lt;/database&gt;"/>
  <p:tag name="SECTOMILLISECCONVERTED" val="1"/>
</p:tagLst>
</file>

<file path=ppt/theme/theme1.xml><?xml version="1.0" encoding="utf-8"?>
<a:theme xmlns:a="http://schemas.openxmlformats.org/drawingml/2006/main" name="Thème Office">
  <a:themeElements>
    <a:clrScheme name="Nuances de gri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1770</TotalTime>
  <Words>770</Words>
  <Application>Microsoft Office PowerPoint</Application>
  <PresentationFormat>Affichage à l'écran (4:3)</PresentationFormat>
  <Paragraphs>63</Paragraphs>
  <Slides>15</Slides>
  <Notes>15</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Diapositive 1</vt:lpstr>
      <vt:lpstr>La fécondité entre idéologies des programmes et pratiques d’acteurs </vt:lpstr>
      <vt:lpstr>1. Introduction: contexte et problématique</vt:lpstr>
      <vt:lpstr>Introduction: contexte et problématique (1)</vt:lpstr>
      <vt:lpstr>Introduction (2)</vt:lpstr>
      <vt:lpstr>Introduction (3)</vt:lpstr>
      <vt:lpstr>Problème</vt:lpstr>
      <vt:lpstr>Objectif</vt:lpstr>
      <vt:lpstr>1. Les propositions des programmes</vt:lpstr>
      <vt:lpstr>Les propositions des programmes (1)</vt:lpstr>
      <vt:lpstr>2.  Les contextes socio – normatifs de la fécondité</vt:lpstr>
      <vt:lpstr>Les contextes socio-normatifs de la fécondité</vt:lpstr>
      <vt:lpstr>Les contextes socio-normatifs de la fécondité (2)</vt:lpstr>
      <vt:lpstr>Les contextes socio-normatifs de la fécondité (1)</vt:lpstr>
      <vt:lpstr>Les contextes socio-normatifs de la fécondité (2)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fécondité entre l’idéologie des programmes, les normes locales de la reproduction et les logiques d’acteurs </dc:title>
  <dc:creator>Assitan Haidara</dc:creator>
  <cp:lastModifiedBy>Jean Pierre DELATTRE</cp:lastModifiedBy>
  <cp:revision>28</cp:revision>
  <dcterms:created xsi:type="dcterms:W3CDTF">2012-01-16T05:25:03Z</dcterms:created>
  <dcterms:modified xsi:type="dcterms:W3CDTF">2012-02-20T10:22:15Z</dcterms:modified>
</cp:coreProperties>
</file>